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79" r:id="rId8"/>
    <p:sldId id="268" r:id="rId9"/>
    <p:sldId id="269" r:id="rId10"/>
    <p:sldId id="262" r:id="rId11"/>
    <p:sldId id="263" r:id="rId12"/>
    <p:sldId id="270" r:id="rId13"/>
    <p:sldId id="271" r:id="rId14"/>
    <p:sldId id="261" r:id="rId15"/>
    <p:sldId id="275" r:id="rId16"/>
    <p:sldId id="264" r:id="rId17"/>
    <p:sldId id="274" r:id="rId18"/>
    <p:sldId id="276" r:id="rId19"/>
    <p:sldId id="277" r:id="rId20"/>
    <p:sldId id="265" r:id="rId21"/>
    <p:sldId id="272" r:id="rId22"/>
    <p:sldId id="266" r:id="rId23"/>
    <p:sldId id="267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DC9BBA-F7E3-7448-A53D-E319CFE35E7E}">
          <p14:sldIdLst>
            <p14:sldId id="278"/>
          </p14:sldIdLst>
        </p14:section>
        <p14:section name="Intro" id="{8631968E-0C4B-CD47-BE9C-F119BA38C906}">
          <p14:sldIdLst>
            <p14:sldId id="256"/>
            <p14:sldId id="257"/>
            <p14:sldId id="258"/>
            <p14:sldId id="259"/>
            <p14:sldId id="260"/>
            <p14:sldId id="279"/>
            <p14:sldId id="268"/>
            <p14:sldId id="269"/>
            <p14:sldId id="262"/>
            <p14:sldId id="263"/>
            <p14:sldId id="270"/>
            <p14:sldId id="271"/>
            <p14:sldId id="261"/>
            <p14:sldId id="275"/>
            <p14:sldId id="264"/>
            <p14:sldId id="274"/>
            <p14:sldId id="276"/>
          </p14:sldIdLst>
        </p14:section>
        <p14:section name="Moments" id="{5C77F001-1CA3-B24A-B346-B112999DD606}">
          <p14:sldIdLst>
            <p14:sldId id="277"/>
            <p14:sldId id="265"/>
            <p14:sldId id="272"/>
            <p14:sldId id="266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EDF-08A9-31A1-21CA-91093E0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3969-047D-BB9D-4971-CE0E6E99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and Kernel Density Estimation (file: “010…”) :</a:t>
            </a:r>
          </a:p>
          <a:p>
            <a:pPr lvl="1"/>
            <a:r>
              <a:rPr lang="en-US" dirty="0"/>
              <a:t>Smooth histograms!</a:t>
            </a:r>
          </a:p>
          <a:p>
            <a:pPr lvl="1"/>
            <a:r>
              <a:rPr lang="en-US" dirty="0"/>
              <a:t>Some calculus (no calculations) background theory. </a:t>
            </a:r>
          </a:p>
          <a:p>
            <a:pPr lvl="1"/>
            <a:r>
              <a:rPr lang="en-US" dirty="0"/>
              <a:t>A little more on functions and graphing. </a:t>
            </a:r>
          </a:p>
          <a:p>
            <a:r>
              <a:rPr lang="en-US" dirty="0"/>
              <a:t>Self-check time:</a:t>
            </a:r>
          </a:p>
          <a:p>
            <a:pPr lvl="1"/>
            <a:r>
              <a:rPr lang="en-US" dirty="0"/>
              <a:t>“006…” file has a review type set of exercises on the single variable stats. </a:t>
            </a:r>
          </a:p>
          <a:p>
            <a:pPr lvl="1"/>
            <a:r>
              <a:rPr lang="en-US" dirty="0"/>
              <a:t>This stuff should be manageable at this point. Some overlap with soccer data we used. 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Next week we’ll start on looking at multiple variables – correlation. </a:t>
            </a:r>
          </a:p>
          <a:p>
            <a:pPr lvl="1"/>
            <a:r>
              <a:rPr lang="en-US" dirty="0"/>
              <a:t>Distributions, basic stats, </a:t>
            </a:r>
            <a:r>
              <a:rPr lang="en-US" dirty="0" err="1"/>
              <a:t>df</a:t>
            </a:r>
            <a:r>
              <a:rPr lang="en-US" dirty="0"/>
              <a:t> manipulation, and charting will be assumed. </a:t>
            </a:r>
          </a:p>
        </p:txBody>
      </p:sp>
    </p:spTree>
    <p:extLst>
      <p:ext uri="{BB962C8B-B14F-4D97-AF65-F5344CB8AC3E}">
        <p14:creationId xmlns:p14="http://schemas.microsoft.com/office/powerpoint/2010/main" val="246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2015734"/>
            <a:ext cx="5286143" cy="3947744"/>
          </a:xfrm>
        </p:spPr>
        <p:txBody>
          <a:bodyPr>
            <a:normAutofit/>
          </a:bodyPr>
          <a:lstStyle/>
          <a:p>
            <a:r>
              <a:rPr lang="en-US" dirty="0"/>
              <a:t>A histogram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  <a:p>
            <a:r>
              <a:rPr lang="en-US" dirty="0"/>
              <a:t>Recall – density is the percentage in that bin, or the probability of a random item from the sample being in that bin.  </a:t>
            </a:r>
          </a:p>
        </p:txBody>
      </p:sp>
      <p:pic>
        <p:nvPicPr>
          <p:cNvPr id="10242" name="Picture 2" descr="Matplotlib Histogram -- A Simple Illustrated Guide | Finxter">
            <a:extLst>
              <a:ext uri="{FF2B5EF4-FFF2-40B4-BE49-F238E27FC236}">
                <a16:creationId xmlns:a16="http://schemas.microsoft.com/office/drawing/2014/main" id="{6E1A8B39-C4BF-1140-B830-90E97990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443" y="1205248"/>
            <a:ext cx="6078557" cy="4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7625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endParaRPr lang="en-US" dirty="0"/>
          </a:p>
          <a:p>
            <a:r>
              <a:rPr lang="en-US" dirty="0"/>
              <a:t>KDE also has ‘smoothing’ – an attempt to generate a better approximation. </a:t>
            </a:r>
          </a:p>
          <a:p>
            <a:pPr lvl="1"/>
            <a:r>
              <a:rPr lang="en-US" dirty="0"/>
              <a:t>Correcting the histogram “gaps” that we saw with data that wasn’t binned.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106C-4534-FE16-D5F6-C11A84BC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A963-AC42-8C35-C519-D026D74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ETS TAKE A MOMENT AND LAUGH ON TSM - Tom Cruise laugh | Meme Generator">
            <a:extLst>
              <a:ext uri="{FF2B5EF4-FFF2-40B4-BE49-F238E27FC236}">
                <a16:creationId xmlns:a16="http://schemas.microsoft.com/office/drawing/2014/main" id="{7553DA1D-51F1-A1A9-9D14-2312C54A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4667250" y="2197790"/>
            <a:ext cx="2857500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1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frequently,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Central are normalized* – they are dist. From the mean. Calculation is there – it is very simple.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r>
              <a:rPr lang="en-US" dirty="0"/>
              <a:t>*Normalization is rescaling a value so the range is standardized. Will use lots in ML. </a:t>
            </a:r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Hist/PMF/CDF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distribution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DD10-ED87-5360-C478-666053E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B344-82F7-AFF2-8DB9-37D0E63E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853754"/>
            <a:ext cx="9971489" cy="4318446"/>
          </a:xfrm>
        </p:spPr>
        <p:txBody>
          <a:bodyPr>
            <a:normAutofit/>
          </a:bodyPr>
          <a:lstStyle/>
          <a:p>
            <a:r>
              <a:rPr lang="en-US" dirty="0"/>
              <a:t>If you know some calculus, we can explain the relationship in more depth. </a:t>
            </a:r>
          </a:p>
          <a:p>
            <a:r>
              <a:rPr lang="en-US" dirty="0"/>
              <a:t>If you don’t know any calculus, this isn’t something you need to do, it helps understanding. </a:t>
            </a:r>
          </a:p>
          <a:p>
            <a:pPr lvl="1"/>
            <a:r>
              <a:rPr lang="en-US" dirty="0"/>
              <a:t>Derivative – the slope (rate of change) at a specific point on a curve. </a:t>
            </a:r>
          </a:p>
          <a:p>
            <a:pPr lvl="1"/>
            <a:r>
              <a:rPr lang="en-US" dirty="0"/>
              <a:t>Integral – the area (accumulated total) under a curve. </a:t>
            </a:r>
          </a:p>
          <a:p>
            <a:r>
              <a:rPr lang="en-US" dirty="0"/>
              <a:t>Looking at a point on a cumulative graph tells us what has accumulated up to that point on a distribution graph. </a:t>
            </a:r>
          </a:p>
          <a:p>
            <a:r>
              <a:rPr lang="en-US" dirty="0"/>
              <a:t>Looking at the slope on a cumulative graph tells us the value at that point on a dist. Graph. </a:t>
            </a:r>
          </a:p>
          <a:p>
            <a:r>
              <a:rPr lang="en-US" dirty="0"/>
              <a:t>Looking at a point on a distribution graph tells us the slope on a cumulative graph. </a:t>
            </a:r>
          </a:p>
          <a:p>
            <a:r>
              <a:rPr lang="en-US" dirty="0"/>
              <a:t>Looking at the area under a distribution graph tells us the point on a cumulative graph. </a:t>
            </a:r>
          </a:p>
        </p:txBody>
      </p:sp>
    </p:spTree>
    <p:extLst>
      <p:ext uri="{BB962C8B-B14F-4D97-AF65-F5344CB8AC3E}">
        <p14:creationId xmlns:p14="http://schemas.microsoft.com/office/powerpoint/2010/main" val="253841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30" y="2015732"/>
            <a:ext cx="4371463" cy="4037746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r>
              <a:rPr lang="en-US" dirty="0"/>
              <a:t>How quickly the </a:t>
            </a:r>
            <a:r>
              <a:rPr lang="en-US" dirty="0" err="1"/>
              <a:t>cdf</a:t>
            </a:r>
            <a:r>
              <a:rPr lang="en-US" dirty="0"/>
              <a:t> is “going up”, the higher the value at the histogram is at that point. </a:t>
            </a:r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  <a:p>
            <a:r>
              <a:rPr lang="en-US" dirty="0"/>
              <a:t>The total area under a PMF up to a point, is the value of the CDF at that point.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3065</TotalTime>
  <Words>1267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Today:</vt:lpstr>
      <vt:lpstr>PDFs and KDE</vt:lpstr>
      <vt:lpstr>Analytical CDF</vt:lpstr>
      <vt:lpstr>From a Histogram to a CDF</vt:lpstr>
      <vt:lpstr>Empirical CDF to Analytical</vt:lpstr>
      <vt:lpstr>CDF to PDF</vt:lpstr>
      <vt:lpstr>Math!</vt:lpstr>
      <vt:lpstr>Derivative</vt:lpstr>
      <vt:lpstr>Integral</vt:lpstr>
      <vt:lpstr>Relationships between Graphs</vt:lpstr>
      <vt:lpstr>PowerPoint Presentation</vt:lpstr>
      <vt:lpstr>Derivative: CDF to PMF</vt:lpstr>
      <vt:lpstr>Integral: PMF to CDF</vt:lpstr>
      <vt:lpstr>Relationships</vt:lpstr>
      <vt:lpstr>Density</vt:lpstr>
      <vt:lpstr>Kernel Density Estimation</vt:lpstr>
      <vt:lpstr>KDE</vt:lpstr>
      <vt:lpstr>PowerPoint Presentation</vt:lpstr>
      <vt:lpstr>Let’s Take a moment</vt:lpstr>
      <vt:lpstr>Moments</vt:lpstr>
      <vt:lpstr>Moments - Why</vt:lpstr>
      <vt:lpstr>Skewness</vt:lpstr>
      <vt:lpstr>Kurtosis</vt:lpstr>
      <vt:lpstr>Moments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19</cp:revision>
  <dcterms:created xsi:type="dcterms:W3CDTF">2021-09-27T19:00:27Z</dcterms:created>
  <dcterms:modified xsi:type="dcterms:W3CDTF">2022-10-05T17:31:51Z</dcterms:modified>
</cp:coreProperties>
</file>